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F66BEA-D483-4530-AF84-D095B0E72E38}">
  <a:tblStyle styleId="{90F66BEA-D483-4530-AF84-D095B0E72E3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-16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025666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547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3308274294"/>
              </p:ext>
            </p:extLst>
          </p:nvPr>
        </p:nvGraphicFramePr>
        <p:xfrm>
          <a:off x="0" y="1"/>
          <a:ext cx="9143925" cy="11991475"/>
        </p:xfrm>
        <a:graphic>
          <a:graphicData uri="http://schemas.openxmlformats.org/drawingml/2006/table">
            <a:tbl>
              <a:tblPr firstRow="1" bandRow="1">
                <a:noFill/>
                <a:tableStyleId>{90F66BEA-D483-4530-AF84-D095B0E72E38}</a:tableStyleId>
              </a:tblPr>
              <a:tblGrid>
                <a:gridCol w="1099875"/>
                <a:gridCol w="1340675"/>
                <a:gridCol w="1340675"/>
                <a:gridCol w="1340675"/>
                <a:gridCol w="1340675"/>
                <a:gridCol w="1340675"/>
                <a:gridCol w="1340675"/>
              </a:tblGrid>
              <a:tr h="469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u="none" strike="noStrike" cap="none" dirty="0"/>
                        <a:t>MATHEMATICS</a:t>
                      </a:r>
                      <a:endParaRPr sz="1100" u="none" strike="noStrike" cap="none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/>
                        <a:t>Autumn 1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Autumn 2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Spring 1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Spring 2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Summer 1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GB" sz="1200"/>
                        <a:t>Summer 2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</a:tr>
              <a:tr h="1429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Year 10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Higher GCSE Content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PROPORTIONS</a:t>
                      </a:r>
                      <a:r>
                        <a:rPr lang="en-GB" sz="1000" i="0" baseline="0" dirty="0" smtClean="0"/>
                        <a:t> AND PROPORTIONAL CHANGE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Ratio &amp; Fractions,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Rates,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Percentages,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baseline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PROBABILITY 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Circles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Vectors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Similarity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Congruence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Angles</a:t>
                      </a:r>
                      <a:r>
                        <a:rPr lang="en-GB" sz="1000" i="0" baseline="0" dirty="0" smtClean="0"/>
                        <a:t> &amp; Bearings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DEVELOPING ALGEBRA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Representing solutions of equations and inequalities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Trigonometry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DEVELOPING ALGEBRA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Simultaneous Equations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Non-calculator methods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DELVING INTO DATA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Collecting, representing and interpreting data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Types of numbers and sequences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Indices &amp; Roots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Non-right angled trigonometry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REVISION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MANIPULATING EXPRESSIONS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Algebraic fractions</a:t>
                      </a: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429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Year 10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Foundation GCSE Content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PROPORTIONS</a:t>
                      </a:r>
                      <a:r>
                        <a:rPr lang="en-GB" sz="1000" i="0" baseline="0" dirty="0" smtClean="0"/>
                        <a:t> AND PROPORTIONAL CHANGE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Ratio &amp; Fractions,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Rates,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Percentages,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baseline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baseline="0" dirty="0" smtClean="0"/>
                        <a:t>PROBABILITY</a:t>
                      </a:r>
                      <a:endParaRPr lang="en-GB" sz="1000" i="0" dirty="0" smtClean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Circles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Vectors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Similarity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Congruence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Angles</a:t>
                      </a:r>
                      <a:r>
                        <a:rPr lang="en-GB" sz="1000" i="0" baseline="0" dirty="0" smtClean="0"/>
                        <a:t> &amp; Bearings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DEVELOPING ALGEBRA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Manipulation of equations and inequalities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Pythagoras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DEVELOPING</a:t>
                      </a:r>
                      <a:r>
                        <a:rPr lang="en-GB" sz="1000" i="0" baseline="0" dirty="0" smtClean="0"/>
                        <a:t>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Fractions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baseline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baseline="0" dirty="0" smtClean="0"/>
                        <a:t>DEVELOPING ALGEBRA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Representing solutions of equations and inequalities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Non-calculator methods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DELVING INTO DATA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Collecting, representing and interpreting data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Types of numbers and sequences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Indices &amp; Roots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GEOMETRY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Trigonometry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REVISION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0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MANIPULATING EXPRESSIONS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13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Assessment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Topic Checks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Topic Checks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Cumulative assessment of terms work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Topic Checks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Topic Checks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Cumulative assessment of 2 terms work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Topic Checks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End of year assessment using past papers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PPE 1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1 Non-calculator paper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2 Calculator papers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i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85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Year 11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Higher GCSE </a:t>
                      </a:r>
                      <a:r>
                        <a:rPr lang="en-GB" sz="1100" b="1" dirty="0" smtClean="0">
                          <a:solidFill>
                            <a:schemeClr val="lt1"/>
                          </a:solidFill>
                        </a:rPr>
                        <a:t>Content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 smtClean="0">
                          <a:solidFill>
                            <a:schemeClr val="lt1"/>
                          </a:solidFill>
                        </a:rPr>
                        <a:t>(Legacy)</a:t>
                      </a:r>
                      <a:endParaRPr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NUMBER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Non-calculator methods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Types of numbers and sequences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Indices &amp; Roots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MANIPULATING EXPRESSIONS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Algebraic fractions</a:t>
                      </a: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DELVING INTO DATA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Collecting, representing and interpreting data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GRAPHS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Gradients &amp; lines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Non-linear graphs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Using graphs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ALGEBRA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Expanding &amp; factorising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Changing the subject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Functions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REASONING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Multiplicative – Proportionality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Geometric – further circle theorems &amp; Proof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Algebraic</a:t>
                      </a:r>
                      <a:r>
                        <a:rPr lang="en-GB" sz="1000" i="0" baseline="0" dirty="0" smtClean="0"/>
                        <a:t> – Proof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Transformation of Graphs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n-GB" sz="10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Listing</a:t>
                      </a:r>
                      <a:r>
                        <a:rPr lang="en-GB" sz="1000" i="0" baseline="0" dirty="0" smtClean="0"/>
                        <a:t> &amp; counting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endParaRPr lang="en-GB" sz="1000" i="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lang="en-GB" sz="1000" i="0" baseline="0" dirty="0" smtClean="0"/>
                        <a:t>Show that …</a:t>
                      </a: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REVISION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0854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Year 11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solidFill>
                            <a:schemeClr val="lt1"/>
                          </a:solidFill>
                        </a:rPr>
                        <a:t>Foundation GCSE Content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 smtClean="0">
                          <a:solidFill>
                            <a:schemeClr val="lt1"/>
                          </a:solidFill>
                        </a:rPr>
                        <a:t>(Legacy)</a:t>
                      </a:r>
                      <a:endParaRPr sz="1100" b="1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PROPORTIONAL REASONING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Ratio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Proportion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i="0" dirty="0" smtClean="0"/>
                        <a:t>PROBABILITY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DEVELOPING GEOMETRY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Pythagoras’ theorem and trigonometry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MULTIPLICATIVE </a:t>
                      </a:r>
                      <a:r>
                        <a:rPr lang="en-GB" sz="1000" i="0" dirty="0"/>
                        <a:t>REASONING</a:t>
                      </a: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DEVELOPING ALGEBRA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Expanding &amp; factorising quadratics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 smtClean="0"/>
                        <a:t>REPRESENTATIONS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Graphing quadratic equations 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/>
                        <a:t>DEVELOPING GEOMETRY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Circles,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Cylinders, cones 7 Spheres 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APPLICATION of NUMBER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Fractions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Reciprocals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Indices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Standard form</a:t>
                      </a:r>
                      <a:endParaRPr sz="1000" i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i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/>
                        <a:t>DEVELOPING GEOMETRY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Similarity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Congruence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Vectors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ALGEBRA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Rearranging equations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Simultaneous equations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/>
                        <a:t>Graphs of </a:t>
                      </a:r>
                      <a:r>
                        <a:rPr lang="en-GB" sz="1000" i="0" dirty="0" smtClean="0"/>
                        <a:t>functions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i="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CONSTRUCTION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Plans &amp; elevations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Construction,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Loci 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 dirty="0" smtClean="0"/>
                        <a:t>Bearings</a:t>
                      </a:r>
                      <a:endParaRPr lang="en-GB" sz="10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endParaRPr sz="1000" i="0"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GB" sz="1000" i="0" dirty="0"/>
                        <a:t>REVISION</a:t>
                      </a:r>
                      <a:endParaRPr sz="1000" i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966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b="1">
                          <a:solidFill>
                            <a:schemeClr val="lt1"/>
                          </a:solidFill>
                        </a:rPr>
                        <a:t>Assessment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PPE 2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1 Non-calculator paper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2 calculator papers</a:t>
                      </a: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PPE 3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1 Non-calculator paper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2 calculator papers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GCSE EXAM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1 Non-calculator paper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0"/>
                        <a:t>2 calculator papers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i="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365</Words>
  <Application>Microsoft Office PowerPoint</Application>
  <PresentationFormat>On-screen Show (4:3)</PresentationFormat>
  <Paragraphs>186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Wigfall</dc:creator>
  <cp:lastModifiedBy>Elizabeth Wigfall</cp:lastModifiedBy>
  <cp:revision>5</cp:revision>
  <dcterms:modified xsi:type="dcterms:W3CDTF">2023-07-07T13:51:03Z</dcterms:modified>
</cp:coreProperties>
</file>