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CB0"/>
    <a:srgbClr val="F88080"/>
    <a:srgbClr val="F6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-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142D2D-753B-4420-A69E-B6BC520E2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08A392-A046-4848-9CB3-4981F1D05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2E30F4-1D0E-4ACB-81B2-7FD0C3EB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4BD707-A9AE-4B4C-8F69-D4F9DA58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37FDB3-239E-4A0C-87A9-C83E05CB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3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B80FE8-5ED8-4FC7-A076-96223DD9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4B04BD5-3D62-4662-AA6D-687721AD5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351B77-466A-40AA-85E2-E6F0752E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680C5D-A77B-43B3-B92D-873D7437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E11AA9-A0C0-4093-9FCE-4DCB668A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8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D83738F-06DA-4E99-BC36-0FB7BAF67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238655-3B9C-4B30-8289-ED7D7ABDC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22C03B-8FC4-4FF1-B2AF-E347236A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1E083E-037D-4426-9685-08BD80448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352DC8-D697-4276-9B2A-B7F8A3AA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6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71A1E-A55C-4767-95AA-D0463402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B0AC2A-1E41-4260-A3A5-C3D474140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CB7C0E-6C7D-468A-B545-6F5DA79CB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B2C5BB-301F-45B2-84B1-145C6DE9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E04C33-9506-4C71-AA81-3F8B371E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33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55B652-2C9B-4634-B585-F19E57486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EED3CA-4437-46E9-8269-FD1DA7DBB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885852-1FAE-491D-A744-DD61EC0FF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1918EF-CDB9-41CE-8AF3-8B96CA11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D05447-8F9A-48F7-8167-225F9B0FC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3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400DE-2DD4-423F-93F8-1D5A7562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FCA844-9D47-427C-B152-3B9A40D4C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349429-7D8E-451A-ADAA-AAFC492ED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82EEC6-1127-4770-904A-F214D0FC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3019A0-E57C-4B14-B8EC-8A324CB0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C4FD9A-1FA7-41ED-B9F4-23965549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0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C9185D-933C-4E41-9EB4-DA2742614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2EF22A-D65C-4CBC-B743-996ECF965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5CC9180-32E1-4E59-8C20-4D9D93793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B706909-AC05-40B7-AE55-94ECCFD90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898230-61A4-48AA-AEE5-E10931539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12B5B55-1208-43DD-ADC4-8A0A5231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3B2C331-016C-4E77-9086-107AA5D7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929DB25-E07B-44CC-8111-BE52A1D0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8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C8E893-E154-4F20-871F-CB2967A35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BF7422-632D-4242-BADE-658691E5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DE8059-565C-4820-BF3E-14DD7BE7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5C7350-45DA-4638-BE55-7427A170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44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37D47D-3201-4039-A38F-E50C6445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47E34BB-A2CF-4FD9-A30C-685DEE0CF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C719CA-6C05-4735-996B-1DC981E3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2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9EB0DA-66C1-4128-B101-B627209CD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E4BE56-489C-4D52-9994-387DDC670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E61EA9-77B8-4AFE-9BCE-7143736A8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64EF19-B38C-4618-89D5-0D7AEF7C8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0918D9-D29B-4244-9BD1-A43452E94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FE2B95-7B1D-49B7-B26F-146637AEE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8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6C8FC-AC73-4E19-B429-CD069435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539BE29-8BD3-41C5-A81E-FE4B201978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1C26932-4D27-491B-9E4B-711091251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D67FBC-D673-420E-AC4D-276B3110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281A74-FDBE-40D3-9909-03C0D9F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343203-99B6-4EA8-9B3D-32A66FB75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9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13E241-68C3-441B-8939-651B173F8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826D3B-36F3-47FD-B814-541942255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E2511A-FDF9-4BE1-8AD6-A085F0C5F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DAEDD-B5F3-4A2E-AA7B-DC7AE618B7D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CC2A5-2C0F-412A-9180-661842199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3877E5-9F0D-4A7E-A517-40C94FE0C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A096E-D2D4-4441-BAA2-B8323C1ED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9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D358CED9-CD6F-424A-996C-FB13C3B36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91647"/>
              </p:ext>
            </p:extLst>
          </p:nvPr>
        </p:nvGraphicFramePr>
        <p:xfrm>
          <a:off x="0" y="1"/>
          <a:ext cx="9144002" cy="8397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886">
                  <a:extLst>
                    <a:ext uri="{9D8B030D-6E8A-4147-A177-3AD203B41FA5}">
                      <a16:colId xmlns:a16="http://schemas.microsoft.com/office/drawing/2014/main" xmlns="" val="285615268"/>
                    </a:ext>
                  </a:extLst>
                </a:gridCol>
                <a:gridCol w="1340686">
                  <a:extLst>
                    <a:ext uri="{9D8B030D-6E8A-4147-A177-3AD203B41FA5}">
                      <a16:colId xmlns:a16="http://schemas.microsoft.com/office/drawing/2014/main" xmlns="" val="949277570"/>
                    </a:ext>
                  </a:extLst>
                </a:gridCol>
                <a:gridCol w="1340686">
                  <a:extLst>
                    <a:ext uri="{9D8B030D-6E8A-4147-A177-3AD203B41FA5}">
                      <a16:colId xmlns:a16="http://schemas.microsoft.com/office/drawing/2014/main" xmlns="" val="3965866023"/>
                    </a:ext>
                  </a:extLst>
                </a:gridCol>
                <a:gridCol w="1340686">
                  <a:extLst>
                    <a:ext uri="{9D8B030D-6E8A-4147-A177-3AD203B41FA5}">
                      <a16:colId xmlns:a16="http://schemas.microsoft.com/office/drawing/2014/main" xmlns="" val="2288013668"/>
                    </a:ext>
                  </a:extLst>
                </a:gridCol>
                <a:gridCol w="1340686">
                  <a:extLst>
                    <a:ext uri="{9D8B030D-6E8A-4147-A177-3AD203B41FA5}">
                      <a16:colId xmlns:a16="http://schemas.microsoft.com/office/drawing/2014/main" xmlns="" val="2090687872"/>
                    </a:ext>
                  </a:extLst>
                </a:gridCol>
                <a:gridCol w="1340686">
                  <a:extLst>
                    <a:ext uri="{9D8B030D-6E8A-4147-A177-3AD203B41FA5}">
                      <a16:colId xmlns:a16="http://schemas.microsoft.com/office/drawing/2014/main" xmlns="" val="1380618742"/>
                    </a:ext>
                  </a:extLst>
                </a:gridCol>
                <a:gridCol w="1340686">
                  <a:extLst>
                    <a:ext uri="{9D8B030D-6E8A-4147-A177-3AD203B41FA5}">
                      <a16:colId xmlns:a16="http://schemas.microsoft.com/office/drawing/2014/main" xmlns="" val="1952673327"/>
                    </a:ext>
                  </a:extLst>
                </a:gridCol>
              </a:tblGrid>
              <a:tr h="46997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MATHEMATICS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Autumn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Autumn 2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Spring 1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Spring 2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Summer 1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Summer 2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0508903"/>
                  </a:ext>
                </a:extLst>
              </a:tr>
              <a:tr h="1429843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Year 7</a:t>
                      </a:r>
                    </a:p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Content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ALGEBRAIC THINKING</a:t>
                      </a:r>
                    </a:p>
                    <a:p>
                      <a:r>
                        <a:rPr lang="en-GB" sz="1000" i="0" dirty="0" smtClean="0"/>
                        <a:t>Sequences</a:t>
                      </a:r>
                    </a:p>
                    <a:p>
                      <a:r>
                        <a:rPr lang="en-GB" sz="1000" i="0" dirty="0" smtClean="0"/>
                        <a:t>Understanding and using algebraic notation</a:t>
                      </a:r>
                    </a:p>
                    <a:p>
                      <a:r>
                        <a:rPr lang="en-GB" sz="1000" i="0" dirty="0" smtClean="0"/>
                        <a:t>Equality and equivalence</a:t>
                      </a:r>
                    </a:p>
                    <a:p>
                      <a:endParaRPr lang="en-GB" sz="1000" i="0" dirty="0" smtClean="0"/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PLACE VALUE AND PROPORTION</a:t>
                      </a:r>
                    </a:p>
                    <a:p>
                      <a:r>
                        <a:rPr lang="en-GB" sz="1000" i="0" dirty="0" smtClean="0"/>
                        <a:t>Place value and ordering integers &amp; decimals.</a:t>
                      </a:r>
                    </a:p>
                    <a:p>
                      <a:r>
                        <a:rPr lang="en-GB" sz="1000" i="0" dirty="0" smtClean="0"/>
                        <a:t>Fraction,</a:t>
                      </a:r>
                      <a:r>
                        <a:rPr lang="en-GB" sz="1000" i="0" baseline="0" dirty="0" smtClean="0"/>
                        <a:t> decimal and percentage equivalence</a:t>
                      </a:r>
                    </a:p>
                    <a:p>
                      <a:endParaRPr lang="en-GB" sz="1000" i="0" baseline="0" dirty="0" smtClean="0"/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APPLICATION OF NUMBER</a:t>
                      </a:r>
                    </a:p>
                    <a:p>
                      <a:r>
                        <a:rPr lang="en-GB" sz="1000" i="0" dirty="0" smtClean="0"/>
                        <a:t>Solving problems with addition</a:t>
                      </a:r>
                      <a:r>
                        <a:rPr lang="en-GB" sz="1000" i="0" baseline="0" dirty="0" smtClean="0"/>
                        <a:t> and subtraction</a:t>
                      </a:r>
                    </a:p>
                    <a:p>
                      <a:r>
                        <a:rPr lang="en-GB" sz="1000" i="0" baseline="0" dirty="0" smtClean="0"/>
                        <a:t>Solving problems with multiplication and division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Fractions &amp; Percentage of amounts</a:t>
                      </a:r>
                    </a:p>
                    <a:p>
                      <a:r>
                        <a:rPr lang="en-GB" sz="1000" i="0" dirty="0" smtClean="0"/>
                        <a:t>Developing number sense</a:t>
                      </a:r>
                    </a:p>
                    <a:p>
                      <a:endParaRPr lang="en-GB" sz="1000" i="0" dirty="0" smtClean="0"/>
                    </a:p>
                    <a:p>
                      <a:r>
                        <a:rPr lang="en-GB" sz="1000" i="0" dirty="0" smtClean="0"/>
                        <a:t>DIRECTED</a:t>
                      </a:r>
                      <a:r>
                        <a:rPr lang="en-GB" sz="1000" i="0" baseline="0" dirty="0" smtClean="0"/>
                        <a:t> NUMBER</a:t>
                      </a:r>
                    </a:p>
                    <a:p>
                      <a:r>
                        <a:rPr lang="en-GB" sz="1000" i="0" baseline="0" dirty="0" smtClean="0"/>
                        <a:t>Four operations with directed number</a:t>
                      </a:r>
                    </a:p>
                    <a:p>
                      <a:endParaRPr lang="en-GB" sz="1000" i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baseline="0" dirty="0" smtClean="0"/>
                        <a:t>FRACTIONAL THINKING</a:t>
                      </a:r>
                    </a:p>
                    <a:p>
                      <a:r>
                        <a:rPr lang="en-GB" sz="1000" i="0" baseline="0" dirty="0" smtClean="0"/>
                        <a:t>Addition and subtraction of fractions</a:t>
                      </a:r>
                      <a:endParaRPr lang="en-GB" sz="10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LINES and ANGLES</a:t>
                      </a:r>
                    </a:p>
                    <a:p>
                      <a:r>
                        <a:rPr lang="en-GB" sz="1000" i="0" dirty="0" smtClean="0"/>
                        <a:t>Constructing Measuring and using geometric notation</a:t>
                      </a:r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6726945"/>
                  </a:ext>
                </a:extLst>
              </a:tr>
              <a:tr h="74138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Topic Checks</a:t>
                      </a:r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Topic Checks</a:t>
                      </a:r>
                    </a:p>
                    <a:p>
                      <a:r>
                        <a:rPr lang="en-GB" sz="1000" i="0" dirty="0" smtClean="0"/>
                        <a:t>Cumulative assessment of terms work</a:t>
                      </a:r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Topic Checks</a:t>
                      </a:r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Cumulative assessment of 2 terms work</a:t>
                      </a:r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Cumulative assessment of 1 years</a:t>
                      </a:r>
                      <a:r>
                        <a:rPr lang="en-GB" sz="1000" i="0" baseline="0" dirty="0" smtClean="0"/>
                        <a:t> work</a:t>
                      </a:r>
                      <a:endParaRPr lang="en-GB" sz="1000" i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0" dirty="0" smtClean="0"/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2745333"/>
                  </a:ext>
                </a:extLst>
              </a:tr>
              <a:tr h="1085408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Year 8</a:t>
                      </a:r>
                    </a:p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Content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REASONING </a:t>
                      </a:r>
                      <a:r>
                        <a:rPr lang="en-GB" sz="1000" i="0" dirty="0" smtClean="0"/>
                        <a:t>WITH NUMBER</a:t>
                      </a:r>
                    </a:p>
                    <a:p>
                      <a:r>
                        <a:rPr lang="en-GB" sz="1000" i="0" baseline="0" dirty="0" smtClean="0"/>
                        <a:t>Sets and probability</a:t>
                      </a:r>
                    </a:p>
                    <a:p>
                      <a:r>
                        <a:rPr lang="en-GB" sz="1000" i="0" baseline="0" dirty="0" smtClean="0"/>
                        <a:t>Prime numbers and proof</a:t>
                      </a:r>
                      <a:endParaRPr lang="en-GB" sz="10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PROPORTIONAL REASONING</a:t>
                      </a:r>
                    </a:p>
                    <a:p>
                      <a:r>
                        <a:rPr lang="en-GB" sz="1000" i="0" dirty="0" smtClean="0"/>
                        <a:t>Ratio and scale</a:t>
                      </a:r>
                    </a:p>
                    <a:p>
                      <a:r>
                        <a:rPr lang="en-GB" sz="1000" i="0" dirty="0" smtClean="0"/>
                        <a:t>Multiplicative </a:t>
                      </a:r>
                      <a:r>
                        <a:rPr lang="en-GB" sz="1000" i="0" dirty="0" smtClean="0"/>
                        <a:t>Change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Multiplying and dividing fractions</a:t>
                      </a:r>
                    </a:p>
                    <a:p>
                      <a:endParaRPr lang="en-GB" sz="10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REPRESENTATIONS</a:t>
                      </a:r>
                      <a:endParaRPr lang="en-GB" sz="1000" i="0" dirty="0" smtClean="0"/>
                    </a:p>
                    <a:p>
                      <a:r>
                        <a:rPr lang="en-GB" sz="1000" i="0" dirty="0" smtClean="0"/>
                        <a:t>Working in the Cartesian plane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Collecting and representing data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Tables &amp; probability</a:t>
                      </a:r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baseline="0" dirty="0" smtClean="0"/>
                        <a:t>ALGEBRAIC </a:t>
                      </a:r>
                      <a:r>
                        <a:rPr lang="en-GB" sz="1000" i="0" baseline="0" dirty="0" smtClean="0"/>
                        <a:t>TECHNIQUES Brackets, equations and inequalities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Sequences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baseline="0" dirty="0" smtClean="0"/>
                        <a:t>DEVELOPING NUMBER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baseline="0" dirty="0" smtClean="0"/>
                        <a:t>Indices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baseline="0" dirty="0" smtClean="0"/>
                        <a:t>DEVELOPING </a:t>
                      </a:r>
                      <a:r>
                        <a:rPr lang="en-GB" sz="1000" i="0" baseline="0" dirty="0" smtClean="0"/>
                        <a:t>NUMBER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Fractions </a:t>
                      </a:r>
                      <a:r>
                        <a:rPr lang="en-GB" sz="1000" i="0" dirty="0" smtClean="0"/>
                        <a:t>and Percentages</a:t>
                      </a:r>
                    </a:p>
                    <a:p>
                      <a:r>
                        <a:rPr lang="en-GB" sz="1000" i="0" baseline="0" dirty="0" smtClean="0"/>
                        <a:t>Standard index form </a:t>
                      </a:r>
                      <a:endParaRPr lang="en-GB" sz="10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baseline="0" dirty="0" smtClean="0"/>
                        <a:t>DEVELOPING NUMBER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Number </a:t>
                      </a:r>
                      <a:r>
                        <a:rPr lang="en-GB" sz="1000" i="0" dirty="0" smtClean="0"/>
                        <a:t>sense</a:t>
                      </a:r>
                    </a:p>
                    <a:p>
                      <a:r>
                        <a:rPr lang="en-GB" sz="1000" i="0" dirty="0" smtClean="0"/>
                        <a:t>DEVELOPING GEOMETRY</a:t>
                      </a:r>
                    </a:p>
                    <a:p>
                      <a:r>
                        <a:rPr lang="en-GB" sz="1000" i="0" dirty="0" smtClean="0"/>
                        <a:t>Angles in parallel</a:t>
                      </a:r>
                      <a:r>
                        <a:rPr lang="en-GB" sz="1000" i="0" baseline="0" dirty="0" smtClean="0"/>
                        <a:t> lines and polygons</a:t>
                      </a:r>
                    </a:p>
                    <a:p>
                      <a:r>
                        <a:rPr lang="en-GB" sz="1000" i="0" baseline="0" dirty="0" smtClean="0"/>
                        <a:t>Area of a trapezia and circles</a:t>
                      </a:r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7013741"/>
                  </a:ext>
                </a:extLst>
              </a:tr>
              <a:tr h="696675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Cumulative assessment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Cumulative assessment </a:t>
                      </a:r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Cumulative </a:t>
                      </a:r>
                      <a:r>
                        <a:rPr lang="en-GB" sz="1000" i="0" smtClean="0"/>
                        <a:t>assessment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0" dirty="0" smtClean="0"/>
                        <a:t>Topic </a:t>
                      </a:r>
                      <a:r>
                        <a:rPr lang="en-GB" sz="1000" i="0" dirty="0" smtClean="0"/>
                        <a:t>Checks</a:t>
                      </a:r>
                      <a:endParaRPr lang="en-GB" sz="10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0368772"/>
                  </a:ext>
                </a:extLst>
              </a:tr>
              <a:tr h="1767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Year 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  <a:p>
                      <a:r>
                        <a:rPr lang="en-GB" sz="1100" b="1" smtClean="0">
                          <a:solidFill>
                            <a:schemeClr val="bg1"/>
                          </a:solidFill>
                        </a:rPr>
                        <a:t>Content</a:t>
                      </a:r>
                      <a:endParaRPr lang="en-GB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i="0" dirty="0" smtClean="0"/>
                    </a:p>
                    <a:p>
                      <a:r>
                        <a:rPr lang="en-GB" sz="1000" i="0" dirty="0" smtClean="0"/>
                        <a:t>DEVELOPING GEOMETRY</a:t>
                      </a:r>
                    </a:p>
                    <a:p>
                      <a:r>
                        <a:rPr lang="en-GB" sz="1000" i="0" dirty="0" smtClean="0"/>
                        <a:t>Angles in parallel</a:t>
                      </a:r>
                      <a:r>
                        <a:rPr lang="en-GB" sz="1000" i="0" baseline="0" dirty="0" smtClean="0"/>
                        <a:t> lines and polygons</a:t>
                      </a:r>
                    </a:p>
                    <a:p>
                      <a:r>
                        <a:rPr lang="en-GB" sz="1000" i="0" baseline="0" dirty="0" smtClean="0"/>
                        <a:t>Area of a trapezia and circles</a:t>
                      </a:r>
                    </a:p>
                    <a:p>
                      <a:r>
                        <a:rPr lang="en-GB" sz="1000" i="0" dirty="0" smtClean="0"/>
                        <a:t> Line symmetry &amp; reflection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0" baseline="0" dirty="0" smtClean="0"/>
                    </a:p>
                    <a:p>
                      <a:r>
                        <a:rPr lang="en-GB" sz="1000" i="0" dirty="0" smtClean="0"/>
                        <a:t>REASONING WITH DATA</a:t>
                      </a:r>
                    </a:p>
                    <a:p>
                      <a:r>
                        <a:rPr lang="en-GB" sz="1000" i="0" dirty="0" smtClean="0"/>
                        <a:t>The data handling cycle</a:t>
                      </a:r>
                    </a:p>
                    <a:p>
                      <a:r>
                        <a:rPr lang="en-GB" sz="1000" i="0" dirty="0" smtClean="0"/>
                        <a:t>Measures</a:t>
                      </a:r>
                      <a:r>
                        <a:rPr lang="en-GB" sz="1000" i="0" baseline="0" dirty="0" smtClean="0"/>
                        <a:t> of location</a:t>
                      </a:r>
                      <a:endParaRPr lang="en-GB" sz="1000" i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0" baseline="0" dirty="0" smtClean="0"/>
                    </a:p>
                    <a:p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0" baseline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DEVELOPING ALGEBRAICALLY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Straight line graphs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Forming and solving equations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Testing conjecture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GEOMETRY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Three-dimensional</a:t>
                      </a:r>
                      <a:r>
                        <a:rPr lang="en-GB" sz="1000" i="0" baseline="0" dirty="0" smtClean="0"/>
                        <a:t> shapes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baseline="0" dirty="0" smtClean="0"/>
                        <a:t>Construction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baseline="0" dirty="0" smtClean="0"/>
                        <a:t>Congruence</a:t>
                      </a:r>
                      <a:endParaRPr lang="en-GB" sz="10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i="0" dirty="0" smtClean="0"/>
                    </a:p>
                    <a:p>
                      <a:r>
                        <a:rPr lang="en-GB" sz="1000" i="0" dirty="0" smtClean="0"/>
                        <a:t>DEVELOPING NUMBER</a:t>
                      </a:r>
                    </a:p>
                    <a:p>
                      <a:r>
                        <a:rPr lang="en-GB" sz="1000" i="0" dirty="0" smtClean="0"/>
                        <a:t>Number</a:t>
                      </a:r>
                      <a:r>
                        <a:rPr lang="en-GB" sz="1000" i="0" baseline="0" dirty="0" smtClean="0"/>
                        <a:t> types</a:t>
                      </a:r>
                    </a:p>
                    <a:p>
                      <a:r>
                        <a:rPr lang="en-GB" sz="1000" i="0" baseline="0" dirty="0" smtClean="0"/>
                        <a:t>Indices</a:t>
                      </a:r>
                      <a:endParaRPr lang="en-GB" sz="1000" i="0" dirty="0" smtClean="0"/>
                    </a:p>
                    <a:p>
                      <a:r>
                        <a:rPr lang="en-GB" sz="1000" i="0" dirty="0" smtClean="0"/>
                        <a:t>Percentages</a:t>
                      </a:r>
                    </a:p>
                    <a:p>
                      <a:r>
                        <a:rPr lang="en-GB" sz="1000" i="0" dirty="0" smtClean="0"/>
                        <a:t>Maths &amp; Money</a:t>
                      </a:r>
                    </a:p>
                    <a:p>
                      <a:endParaRPr lang="en-GB" sz="10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i="0" dirty="0" smtClean="0"/>
                    </a:p>
                    <a:p>
                      <a:r>
                        <a:rPr lang="en-GB" sz="1000" i="0" dirty="0" smtClean="0"/>
                        <a:t>GEOMETRY</a:t>
                      </a:r>
                    </a:p>
                    <a:p>
                      <a:r>
                        <a:rPr lang="en-GB" sz="1000" i="0" dirty="0" smtClean="0"/>
                        <a:t>Rotation &amp; Translation</a:t>
                      </a:r>
                    </a:p>
                    <a:p>
                      <a:r>
                        <a:rPr lang="en-GB" sz="1000" i="0" dirty="0" smtClean="0"/>
                        <a:t>Pythagoras’</a:t>
                      </a:r>
                      <a:r>
                        <a:rPr lang="en-GB" sz="1000" i="0" baseline="0" dirty="0" smtClean="0"/>
                        <a:t> Theorem </a:t>
                      </a:r>
                      <a:endParaRPr lang="en-GB" sz="10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966359"/>
                  </a:ext>
                </a:extLst>
              </a:tr>
              <a:tr h="12219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endParaRPr lang="en-GB" sz="1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Cumulative assessment of terms work</a:t>
                      </a:r>
                    </a:p>
                    <a:p>
                      <a:endParaRPr lang="en-GB" sz="1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endParaRPr lang="en-GB" sz="1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Cumulative assessment of 2 terms work</a:t>
                      </a:r>
                    </a:p>
                    <a:p>
                      <a:endParaRPr lang="en-GB" sz="1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endParaRPr lang="en-GB" sz="1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Topic Checks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Cumulative </a:t>
                      </a:r>
                      <a:r>
                        <a:rPr lang="en-GB" sz="1000" i="0" smtClean="0"/>
                        <a:t>assessment of 3 </a:t>
                      </a:r>
                      <a:r>
                        <a:rPr lang="en-GB" sz="1000" i="0" dirty="0" smtClean="0"/>
                        <a:t>years</a:t>
                      </a:r>
                      <a:r>
                        <a:rPr lang="en-GB" sz="1000" i="0" baseline="0" dirty="0" smtClean="0"/>
                        <a:t> work</a:t>
                      </a:r>
                      <a:endParaRPr lang="en-GB" sz="1000" i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0" dirty="0" smtClean="0"/>
                    </a:p>
                    <a:p>
                      <a:endParaRPr lang="en-GB" sz="1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240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4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308</Words>
  <Application>Microsoft Office PowerPoint</Application>
  <PresentationFormat>On-screen Show (4:3)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1=  Monday 3rd of September 2018 Friday 19th of October 2018</dc:title>
  <dc:creator>P.Blackburn</dc:creator>
  <cp:lastModifiedBy>Elizabeth Wigfall</cp:lastModifiedBy>
  <cp:revision>53</cp:revision>
  <cp:lastPrinted>2023-07-07T12:41:06Z</cp:lastPrinted>
  <dcterms:created xsi:type="dcterms:W3CDTF">2018-07-08T15:48:58Z</dcterms:created>
  <dcterms:modified xsi:type="dcterms:W3CDTF">2023-07-07T12:53:54Z</dcterms:modified>
</cp:coreProperties>
</file>